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96" r:id="rId5"/>
    <p:sldId id="294" r:id="rId6"/>
    <p:sldId id="295" r:id="rId7"/>
    <p:sldId id="293" r:id="rId8"/>
    <p:sldId id="259" r:id="rId9"/>
    <p:sldId id="268" r:id="rId10"/>
    <p:sldId id="260" r:id="rId11"/>
    <p:sldId id="269" r:id="rId12"/>
    <p:sldId id="276" r:id="rId13"/>
    <p:sldId id="277" r:id="rId14"/>
    <p:sldId id="261" r:id="rId15"/>
    <p:sldId id="262" r:id="rId16"/>
    <p:sldId id="263" r:id="rId17"/>
    <p:sldId id="272" r:id="rId18"/>
    <p:sldId id="278" r:id="rId19"/>
    <p:sldId id="264" r:id="rId20"/>
    <p:sldId id="273" r:id="rId21"/>
    <p:sldId id="265" r:id="rId22"/>
    <p:sldId id="274" r:id="rId23"/>
    <p:sldId id="266" r:id="rId24"/>
    <p:sldId id="275" r:id="rId25"/>
    <p:sldId id="267" r:id="rId26"/>
    <p:sldId id="270" r:id="rId27"/>
    <p:sldId id="292" r:id="rId28"/>
    <p:sldId id="291" r:id="rId29"/>
    <p:sldId id="271" r:id="rId30"/>
    <p:sldId id="280" r:id="rId31"/>
    <p:sldId id="281" r:id="rId32"/>
    <p:sldId id="282" r:id="rId33"/>
    <p:sldId id="283" r:id="rId34"/>
    <p:sldId id="289" r:id="rId35"/>
    <p:sldId id="286" r:id="rId36"/>
    <p:sldId id="284" r:id="rId37"/>
    <p:sldId id="288" r:id="rId38"/>
    <p:sldId id="285" r:id="rId39"/>
    <p:sldId id="287" r:id="rId40"/>
    <p:sldId id="297" r:id="rId41"/>
    <p:sldId id="298" r:id="rId42"/>
    <p:sldId id="299" r:id="rId43"/>
    <p:sldId id="300" r:id="rId44"/>
    <p:sldId id="301" r:id="rId45"/>
    <p:sldId id="302" r:id="rId46"/>
    <p:sldId id="29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89606" autoAdjust="0"/>
  </p:normalViewPr>
  <p:slideViewPr>
    <p:cSldViewPr snapToGrid="0">
      <p:cViewPr varScale="1">
        <p:scale>
          <a:sx n="65" d="100"/>
          <a:sy n="65" d="100"/>
        </p:scale>
        <p:origin x="-93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3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3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3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3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07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4860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104860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10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27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2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104872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30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7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72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7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104867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5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7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48677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678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5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4866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104866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8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6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85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4868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104868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8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8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48690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691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2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21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4872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104872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24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2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44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4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104864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6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104866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6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15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10486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1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10486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6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9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06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7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104870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0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51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5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53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5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104865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5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104863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4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104868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1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8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9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0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10487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3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0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1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4871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1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104871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17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1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04857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7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7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7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3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048588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89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0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1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2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3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4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5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6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7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8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9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48600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601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02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03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4/26/2018</a:t>
            </a:fld>
            <a:endParaRPr lang="en-US" dirty="0"/>
          </a:p>
        </p:txBody>
      </p:sp>
      <p:sp>
        <p:nvSpPr>
          <p:cNvPr id="104860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60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1"/>
          <p:cNvSpPr>
            <a:spLocks noGrp="1"/>
          </p:cNvSpPr>
          <p:nvPr>
            <p:ph type="ctrTitle"/>
          </p:nvPr>
        </p:nvSpPr>
        <p:spPr>
          <a:xfrm>
            <a:off x="2589213" y="965916"/>
            <a:ext cx="8915399" cy="2459864"/>
          </a:xfrm>
        </p:spPr>
        <p:txBody>
          <a:bodyPr>
            <a:normAutofit fontScale="90000"/>
          </a:bodyPr>
          <a:lstStyle/>
          <a:p>
            <a:r>
              <a:rPr lang="en-I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 On Twitter  Using Naive Bayes &amp; Support Vector Machine Algorithms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3" name="Subtitle 2"/>
          <p:cNvSpPr>
            <a:spLocks noGrp="1"/>
          </p:cNvSpPr>
          <p:nvPr>
            <p:ph type="subTitle" idx="1"/>
          </p:nvPr>
        </p:nvSpPr>
        <p:spPr>
          <a:xfrm>
            <a:off x="1349829" y="4043452"/>
            <a:ext cx="10595428" cy="2342833"/>
          </a:xfrm>
        </p:spPr>
        <p:txBody>
          <a:bodyPr>
            <a:normAutofit fontScale="82976" lnSpcReduction="20000"/>
          </a:bodyPr>
          <a:lstStyle/>
          <a:p>
            <a:r>
              <a:rPr lang="en-IN" sz="2100" dirty="0" smtClean="0">
                <a:solidFill>
                  <a:schemeClr val="tx2">
                    <a:lumMod val="75000"/>
                  </a:schemeClr>
                </a:solidFill>
              </a:rPr>
              <a:t> PROJECT GUIDE</a:t>
            </a:r>
          </a:p>
          <a:p>
            <a:r>
              <a:rPr lang="en-IN" sz="21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IN" sz="2100" dirty="0" smtClean="0">
                <a:solidFill>
                  <a:schemeClr val="tx2">
                    <a:lumMod val="75000"/>
                  </a:schemeClr>
                </a:solidFill>
              </a:rPr>
              <a:t>   </a:t>
            </a:r>
            <a:r>
              <a:rPr lang="en-IN" sz="2100" dirty="0" smtClean="0">
                <a:solidFill>
                  <a:schemeClr val="tx2">
                    <a:lumMod val="75000"/>
                  </a:schemeClr>
                </a:solidFill>
              </a:rPr>
              <a:t>Dr. A . M. SOWJANYA</a:t>
            </a:r>
            <a:endParaRPr lang="en-IN" sz="21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IN" sz="2100" dirty="0" smtClean="0">
                <a:solidFill>
                  <a:schemeClr val="tx2">
                    <a:lumMod val="75000"/>
                  </a:schemeClr>
                </a:solidFill>
              </a:rPr>
              <a:t>     (</a:t>
            </a:r>
            <a:r>
              <a:rPr lang="en-IN" sz="2100" dirty="0" smtClean="0">
                <a:solidFill>
                  <a:schemeClr val="tx2">
                    <a:lumMod val="75000"/>
                  </a:schemeClr>
                </a:solidFill>
              </a:rPr>
              <a:t>Associate </a:t>
            </a:r>
            <a:r>
              <a:rPr lang="en-IN" sz="2100" dirty="0" smtClean="0">
                <a:solidFill>
                  <a:schemeClr val="tx2">
                    <a:lumMod val="75000"/>
                  </a:schemeClr>
                </a:solidFill>
              </a:rPr>
              <a:t>Professor)    </a:t>
            </a:r>
          </a:p>
          <a:p>
            <a:r>
              <a:rPr lang="en-IN" sz="2100" dirty="0" smtClean="0">
                <a:solidFill>
                  <a:schemeClr val="tx2">
                    <a:lumMod val="75000"/>
                  </a:schemeClr>
                </a:solidFill>
              </a:rPr>
              <a:t>       </a:t>
            </a:r>
            <a:r>
              <a:rPr lang="en-IN" sz="2100" dirty="0" smtClean="0">
                <a:solidFill>
                  <a:schemeClr val="tx2">
                    <a:lumMod val="75000"/>
                  </a:schemeClr>
                </a:solidFill>
              </a:rPr>
              <a:t>CS&amp;SE                                                                                              P.BHARATH </a:t>
            </a:r>
            <a:endParaRPr lang="en-IN" sz="21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IN" sz="2100" dirty="0"/>
              <a:t> </a:t>
            </a:r>
            <a:r>
              <a:rPr lang="en-IN" sz="2100" dirty="0" smtClean="0"/>
              <a:t>                                                                                                              </a:t>
            </a:r>
            <a:r>
              <a:rPr lang="en-IN" sz="2100" dirty="0" smtClean="0"/>
              <a:t> </a:t>
            </a:r>
            <a:r>
              <a:rPr lang="en-IN" sz="2100" dirty="0" smtClean="0"/>
              <a:t>D.NIKHIL</a:t>
            </a:r>
            <a:endParaRPr lang="en-IN" sz="2100" dirty="0" smtClean="0"/>
          </a:p>
          <a:p>
            <a:r>
              <a:rPr lang="en-IN" sz="2100" dirty="0"/>
              <a:t> </a:t>
            </a:r>
            <a:r>
              <a:rPr lang="en-IN" sz="2100" dirty="0" smtClean="0"/>
              <a:t>                                                                                                              </a:t>
            </a:r>
            <a:r>
              <a:rPr lang="en-IN" sz="2100" dirty="0" smtClean="0"/>
              <a:t> </a:t>
            </a:r>
            <a:r>
              <a:rPr lang="en-IN" sz="2100" dirty="0" smtClean="0"/>
              <a:t>N.PAUL ROHITH</a:t>
            </a:r>
            <a:endParaRPr lang="en-IN" sz="2100" dirty="0" smtClean="0"/>
          </a:p>
          <a:p>
            <a:r>
              <a:rPr lang="en-IN" sz="2100" dirty="0"/>
              <a:t> </a:t>
            </a:r>
            <a:r>
              <a:rPr lang="en-IN" sz="2100" dirty="0" smtClean="0"/>
              <a:t>                                                                                                              </a:t>
            </a:r>
            <a:r>
              <a:rPr lang="en-IN" sz="2100" dirty="0" smtClean="0"/>
              <a:t> </a:t>
            </a:r>
            <a:r>
              <a:rPr lang="en-IN" sz="2100" dirty="0" smtClean="0"/>
              <a:t>R.SREEKAR</a:t>
            </a:r>
            <a:endParaRPr lang="en-IN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"/>
          <p:cNvSpPr>
            <a:spLocks noGrp="1"/>
          </p:cNvSpPr>
          <p:nvPr>
            <p:ph type="title"/>
          </p:nvPr>
        </p:nvSpPr>
        <p:spPr>
          <a:xfrm>
            <a:off x="2292135" y="371447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IN" sz="5300" dirty="0" smtClean="0">
                <a:latin typeface="Times New Roman" pitchFamily="18" charset="0"/>
                <a:cs typeface="Times New Roman" pitchFamily="18" charset="0"/>
              </a:rPr>
              <a:t>System Requirements: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1048627" name="Content Placeholder 2"/>
          <p:cNvSpPr>
            <a:spLocks noGrp="1"/>
          </p:cNvSpPr>
          <p:nvPr>
            <p:ph idx="1"/>
          </p:nvPr>
        </p:nvSpPr>
        <p:spPr>
          <a:xfrm>
            <a:off x="2348581" y="1652337"/>
            <a:ext cx="7854198" cy="3521242"/>
          </a:xfrm>
        </p:spPr>
        <p:txBody>
          <a:bodyPr>
            <a:noAutofit/>
          </a:bodyPr>
          <a:lstStyle/>
          <a:p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Minimum Hardware Requirements:</a:t>
            </a:r>
          </a:p>
          <a:p>
            <a:pPr marL="0" indent="0">
              <a:buNone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          RAM: 4GB</a:t>
            </a:r>
          </a:p>
          <a:p>
            <a:pPr marL="0" indent="0">
              <a:buNone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          Hard disk: 4GB</a:t>
            </a:r>
          </a:p>
          <a:p>
            <a:pPr marL="0" indent="0">
              <a:buNone/>
            </a:pPr>
            <a:endParaRPr lang="en-IN" sz="3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Software Requirements:  </a:t>
            </a:r>
          </a:p>
          <a:p>
            <a:pPr marL="0" indent="0">
              <a:buNone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. R programming3.4.2</a:t>
            </a:r>
          </a:p>
          <a:p>
            <a:pPr marL="0" indent="0">
              <a:buNone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. R Studio1.1.383</a:t>
            </a: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                  </a:t>
            </a: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9519" y="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IN" sz="5300" dirty="0" smtClean="0">
                <a:latin typeface="Times New Roman" pitchFamily="18" charset="0"/>
                <a:cs typeface="Times New Roman" pitchFamily="18" charset="0"/>
              </a:rPr>
              <a:t>UML Diagrams </a:t>
            </a:r>
            <a:r>
              <a:rPr lang="en-IN" sz="4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4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4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4000" dirty="0" smtClean="0">
                <a:latin typeface="Times New Roman" pitchFamily="18" charset="0"/>
                <a:cs typeface="Times New Roman" pitchFamily="18" charset="0"/>
              </a:rPr>
              <a:t>Use case diagram</a:t>
            </a:r>
            <a:endParaRPr lang="en-IN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52652" y="1476104"/>
            <a:ext cx="6035039" cy="5381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3577" y="0"/>
            <a:ext cx="8911687" cy="128089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Sequence diagram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8354" y="822960"/>
            <a:ext cx="8125097" cy="603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Class diagram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/>
          <a:srcRect l="40360" t="15714" r="13056" b="35536"/>
          <a:stretch>
            <a:fillRect/>
          </a:stretch>
        </p:blipFill>
        <p:spPr bwMode="auto">
          <a:xfrm>
            <a:off x="2226744" y="1573440"/>
            <a:ext cx="6943382" cy="480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"/>
          <p:cNvSpPr>
            <a:spLocks noGrp="1"/>
          </p:cNvSpPr>
          <p:nvPr>
            <p:ph type="title"/>
          </p:nvPr>
        </p:nvSpPr>
        <p:spPr>
          <a:xfrm>
            <a:off x="1534834" y="0"/>
            <a:ext cx="8911687" cy="1280890"/>
          </a:xfrm>
        </p:spPr>
        <p:txBody>
          <a:bodyPr>
            <a:normAutofit/>
          </a:bodyPr>
          <a:lstStyle/>
          <a:p>
            <a:r>
              <a:rPr lang="en-IN" sz="4800" dirty="0" smtClean="0">
                <a:latin typeface="Times New Roman" pitchFamily="18" charset="0"/>
                <a:cs typeface="Times New Roman" pitchFamily="18" charset="0"/>
              </a:rPr>
              <a:t>Activity Diagram</a:t>
            </a:r>
            <a:endParaRPr lang="en-IN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629" name="Content Placeholder 2"/>
          <p:cNvSpPr>
            <a:spLocks noGrp="1"/>
          </p:cNvSpPr>
          <p:nvPr>
            <p:ph idx="1"/>
          </p:nvPr>
        </p:nvSpPr>
        <p:spPr>
          <a:xfrm>
            <a:off x="2118949" y="1349827"/>
            <a:ext cx="8915400" cy="3777622"/>
          </a:xfrm>
        </p:spPr>
        <p:txBody>
          <a:bodyPr>
            <a:normAutofit/>
          </a:bodyPr>
          <a:lstStyle/>
          <a:p>
            <a:pPr>
              <a:buNone/>
            </a:pPr>
            <a:endParaRPr lang="en-IN" dirty="0" smtClean="0"/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1699" y="836023"/>
            <a:ext cx="3825650" cy="602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1"/>
          <p:cNvSpPr>
            <a:spLocks noGrp="1"/>
          </p:cNvSpPr>
          <p:nvPr>
            <p:ph type="title"/>
          </p:nvPr>
        </p:nvSpPr>
        <p:spPr>
          <a:xfrm>
            <a:off x="1600148" y="300446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IN" sz="4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4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4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4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4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4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4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4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4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4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4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4800" dirty="0" smtClean="0">
                <a:latin typeface="Times New Roman" pitchFamily="18" charset="0"/>
                <a:cs typeface="Times New Roman" pitchFamily="18" charset="0"/>
              </a:rPr>
            </a:br>
            <a:endParaRPr lang="en-IN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631" name="Content Placeholder 2"/>
          <p:cNvSpPr>
            <a:spLocks noGrp="1"/>
          </p:cNvSpPr>
          <p:nvPr>
            <p:ph idx="1"/>
          </p:nvPr>
        </p:nvSpPr>
        <p:spPr>
          <a:xfrm>
            <a:off x="1484516" y="0"/>
            <a:ext cx="10707483" cy="7223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Creating Twitter API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We need to have a Twitter account to obtain credentials (i.e. API key,                  API secret, Access token and Access token secret) on the Twitter developer site to access the Twitter API.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Create a Twitter user account if you do not have one.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Go to www.twitter.com  and log in with your Twitter user account. This step gives you a Twitter dev account.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Click “Create New App”.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Fill out the form, agree to the terms, and click “Create your Twitter application”.</a:t>
            </a:r>
          </a:p>
          <a:p>
            <a:pPr marL="0" indent="0">
              <a:buNone/>
            </a:pPr>
            <a:endParaRPr lang="en-IN" sz="3200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31" y="0"/>
            <a:ext cx="5852160" cy="357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0171" y="0"/>
            <a:ext cx="5921828" cy="3348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2069" y="3588402"/>
            <a:ext cx="5943600" cy="3269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3516357"/>
            <a:ext cx="5943600" cy="334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0244" y="179267"/>
            <a:ext cx="8911687" cy="128089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Extraction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 of Tweets 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2965" y="860612"/>
            <a:ext cx="9480176" cy="556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Tweets of Donald Trump and Narendra Modi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5976" y="2029097"/>
            <a:ext cx="5527040" cy="3778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85733" y="2008370"/>
            <a:ext cx="5997261" cy="38046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Title 1"/>
          <p:cNvSpPr>
            <a:spLocks noGrp="1"/>
          </p:cNvSpPr>
          <p:nvPr>
            <p:ph type="title"/>
          </p:nvPr>
        </p:nvSpPr>
        <p:spPr>
          <a:xfrm>
            <a:off x="1616740" y="0"/>
            <a:ext cx="8911687" cy="753929"/>
          </a:xfrm>
        </p:spPr>
        <p:txBody>
          <a:bodyPr>
            <a:normAutofit fontScale="90000"/>
          </a:bodyPr>
          <a:lstStyle/>
          <a:p>
            <a:r>
              <a:rPr lang="en-IN" sz="5300" dirty="0" smtClean="0">
                <a:latin typeface="Times New Roman" pitchFamily="18" charset="0"/>
                <a:cs typeface="Times New Roman" pitchFamily="18" charset="0"/>
              </a:rPr>
              <a:t>Data cleaning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8868" y="806824"/>
            <a:ext cx="10086320" cy="576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"/>
          <p:cNvSpPr>
            <a:spLocks noGrp="1"/>
          </p:cNvSpPr>
          <p:nvPr>
            <p:ph type="title"/>
          </p:nvPr>
        </p:nvSpPr>
        <p:spPr>
          <a:xfrm>
            <a:off x="2231978" y="455668"/>
            <a:ext cx="8911687" cy="1280890"/>
          </a:xfrm>
        </p:spPr>
        <p:txBody>
          <a:bodyPr>
            <a:normAutofit/>
          </a:bodyPr>
          <a:lstStyle/>
          <a:p>
            <a:r>
              <a:rPr lang="en-I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1" name="Content Placeholder 2"/>
          <p:cNvSpPr>
            <a:spLocks noGrp="1"/>
          </p:cNvSpPr>
          <p:nvPr>
            <p:ph idx="1"/>
          </p:nvPr>
        </p:nvSpPr>
        <p:spPr>
          <a:xfrm>
            <a:off x="2192169" y="1455821"/>
            <a:ext cx="9273926" cy="4776537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TWITTER 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DOMAINS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CODE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3031" y="0"/>
            <a:ext cx="8911687" cy="128089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Generating data tables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5830" y="779580"/>
            <a:ext cx="9003557" cy="6078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"/>
          <p:cNvSpPr>
            <a:spLocks noGrp="1"/>
          </p:cNvSpPr>
          <p:nvPr>
            <p:ph type="title"/>
          </p:nvPr>
        </p:nvSpPr>
        <p:spPr>
          <a:xfrm>
            <a:off x="1666168" y="191623"/>
            <a:ext cx="8911687" cy="1280890"/>
          </a:xfrm>
        </p:spPr>
        <p:txBody>
          <a:bodyPr>
            <a:noAutofit/>
          </a:bodyPr>
          <a:lstStyle/>
          <a:p>
            <a:r>
              <a:rPr lang="en-IN" sz="4000" dirty="0" smtClean="0">
                <a:latin typeface="Times New Roman" pitchFamily="18" charset="0"/>
                <a:cs typeface="Times New Roman" pitchFamily="18" charset="0"/>
              </a:rPr>
              <a:t>Data tables of Donald Trump and Narendra Modi</a:t>
            </a:r>
            <a:endParaRPr lang="en-IN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0162" y="1435333"/>
            <a:ext cx="5572897" cy="4730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778" y="1632857"/>
            <a:ext cx="5440136" cy="453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7160" y="0"/>
            <a:ext cx="8911687" cy="128089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Word cloud generation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4329" y="935869"/>
            <a:ext cx="9749118" cy="583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1530607" y="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IN" sz="4800" dirty="0" smtClean="0">
                <a:latin typeface="Times New Roman" pitchFamily="18" charset="0"/>
                <a:cs typeface="Times New Roman" pitchFamily="18" charset="0"/>
              </a:rPr>
              <a:t>Word clouds of Donald Trump and Narendra Modi</a:t>
            </a:r>
            <a:endParaRPr lang="en-IN" sz="4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616" y="1606378"/>
            <a:ext cx="5503633" cy="4529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6724" y="1581665"/>
            <a:ext cx="5239265" cy="4559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266" y="0"/>
            <a:ext cx="8911687" cy="128089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Emotion and Polarity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5729" y="820271"/>
            <a:ext cx="9542534" cy="6037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itle 18"/>
          <p:cNvSpPr>
            <a:spLocks noGrp="1"/>
          </p:cNvSpPr>
          <p:nvPr>
            <p:ph type="title"/>
          </p:nvPr>
        </p:nvSpPr>
        <p:spPr>
          <a:xfrm>
            <a:off x="1705418" y="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    </a:t>
            </a:r>
            <a:br>
              <a:rPr lang="en-IN" dirty="0" smtClean="0"/>
            </a:br>
            <a:r>
              <a:rPr lang="en-IN" sz="5300" dirty="0" smtClean="0">
                <a:latin typeface="Times New Roman" pitchFamily="18" charset="0"/>
                <a:cs typeface="Times New Roman" pitchFamily="18" charset="0"/>
              </a:rPr>
              <a:t>Emotion graphs of Donald Trump and Narendra Modi </a:t>
            </a:r>
            <a:r>
              <a:rPr lang="en-IN" sz="49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4900" dirty="0">
                <a:latin typeface="Times New Roman" pitchFamily="18" charset="0"/>
                <a:cs typeface="Times New Roman" pitchFamily="18" charset="0"/>
              </a:rPr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> </a:t>
            </a:r>
            <a:r>
              <a:rPr lang="en-IN" dirty="0" smtClean="0"/>
              <a:t>  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0345" y="2144852"/>
            <a:ext cx="5125453" cy="376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6724" y="2211858"/>
            <a:ext cx="5189838" cy="3731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43" y="0"/>
            <a:ext cx="8911687" cy="1280890"/>
          </a:xfrm>
        </p:spPr>
        <p:txBody>
          <a:bodyPr>
            <a:noAutofit/>
          </a:bodyPr>
          <a:lstStyle/>
          <a:p>
            <a:r>
              <a:rPr lang="en-IN" sz="4800" dirty="0" smtClean="0">
                <a:latin typeface="Times New Roman" pitchFamily="18" charset="0"/>
                <a:cs typeface="Times New Roman" pitchFamily="18" charset="0"/>
              </a:rPr>
              <a:t>Polarity graphs of Donald Trump and Narendra Modi</a:t>
            </a:r>
            <a:endParaRPr lang="en-IN" sz="4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6767" y="1802135"/>
            <a:ext cx="5065294" cy="3549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5514" y="1767016"/>
            <a:ext cx="5189837" cy="358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292" y="0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Integration code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/>
          <a:srcRect t="5544" r="26347" b="7359"/>
          <a:stretch>
            <a:fillRect/>
          </a:stretch>
        </p:blipFill>
        <p:spPr bwMode="auto">
          <a:xfrm>
            <a:off x="1728942" y="760286"/>
            <a:ext cx="9081626" cy="6097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756" y="225904"/>
            <a:ext cx="8911687" cy="1280890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Integrated emotion and polarity graphs of Narendra Modi and Donald Trump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rcRect l="31067" t="5469" r="30806" b="1302"/>
          <a:stretch>
            <a:fillRect/>
          </a:stretch>
        </p:blipFill>
        <p:spPr bwMode="auto">
          <a:xfrm>
            <a:off x="562635" y="2769774"/>
            <a:ext cx="5646435" cy="3778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 l="30414" t="4000" r="30315"/>
          <a:stretch>
            <a:fillRect/>
          </a:stretch>
        </p:blipFill>
        <p:spPr bwMode="auto">
          <a:xfrm>
            <a:off x="6466999" y="2787445"/>
            <a:ext cx="5363833" cy="374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085" y="182880"/>
            <a:ext cx="8911687" cy="1280890"/>
          </a:xfrm>
        </p:spPr>
        <p:txBody>
          <a:bodyPr>
            <a:normAutofit/>
          </a:bodyPr>
          <a:lstStyle/>
          <a:p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Algorithm used(SVM)</a:t>
            </a:r>
            <a:endParaRPr lang="en-IN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2883" y="1206560"/>
            <a:ext cx="11125103" cy="3777622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In SVM algorithm data is divided into classes. Based on the number of classes the  hyper planes are drawn.</a:t>
            </a: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The criteria which we give are considered as the margins.</a:t>
            </a: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The points which satisfy the criteria are called support vectors.</a:t>
            </a:r>
          </a:p>
          <a:p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 descr="See the source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6074" y="3790335"/>
            <a:ext cx="3580299" cy="30676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>
          <a:xfrm>
            <a:off x="1827373" y="182880"/>
            <a:ext cx="8911687" cy="869839"/>
          </a:xfrm>
        </p:spPr>
        <p:txBody>
          <a:bodyPr/>
          <a:lstStyle/>
          <a:p>
            <a:r>
              <a:rPr lang="en-IN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3" name="Content Placeholder 2"/>
          <p:cNvSpPr>
            <a:spLocks noGrp="1"/>
          </p:cNvSpPr>
          <p:nvPr>
            <p:ph idx="1"/>
          </p:nvPr>
        </p:nvSpPr>
        <p:spPr>
          <a:xfrm>
            <a:off x="2067024" y="1039872"/>
            <a:ext cx="9245409" cy="6092448"/>
          </a:xfrm>
        </p:spPr>
        <p:txBody>
          <a:bodyPr>
            <a:normAutofit fontScale="70000" lnSpcReduction="20000"/>
          </a:bodyPr>
          <a:lstStyle/>
          <a:p>
            <a:pPr fontAlgn="t">
              <a:buNone/>
            </a:pPr>
            <a:endParaRPr lang="en-IN" sz="3800" dirty="0" smtClean="0">
              <a:latin typeface="Times New Roman" pitchFamily="18" charset="0"/>
              <a:cs typeface="Times New Roman" pitchFamily="18" charset="0"/>
            </a:endParaRPr>
          </a:p>
          <a:p>
            <a:pPr fontAlgn="t"/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 People generated large volume of data or online reviews can be very useful for assessing the knowledge to political parties.</a:t>
            </a:r>
          </a:p>
          <a:p>
            <a:pPr fontAlgn="t"/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 In this project, the main idea is to develop workflow to integrate results produced y the two algorithms and present their best result.</a:t>
            </a:r>
          </a:p>
          <a:p>
            <a:pPr fontAlgn="t"/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Here we are reflecting public’s reviews about particular political leaders (Narendra Modi and Donald Trump). </a:t>
            </a:r>
          </a:p>
          <a:p>
            <a:pPr fontAlgn="t"/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Based on these results, the implementation technique uses classification algorithms to classify tweets. </a:t>
            </a:r>
          </a:p>
          <a:p>
            <a:pPr fontAlgn="t"/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Hence, sentiment analysis or opinion mining aims to detect positive/negative aspects of opinion.</a:t>
            </a:r>
          </a:p>
          <a:p>
            <a:pPr fontAlgn="t"/>
            <a:endParaRPr lang="en-IN" sz="3800" dirty="0" smtClean="0">
              <a:latin typeface="Times New Roman" pitchFamily="18" charset="0"/>
              <a:cs typeface="Times New Roman" pitchFamily="18" charset="0"/>
            </a:endParaRPr>
          </a:p>
          <a:p>
            <a:pPr fontAlgn="t">
              <a:buNone/>
            </a:pPr>
            <a:r>
              <a:rPr lang="en-IN" sz="3800" dirty="0" smtClean="0"/>
              <a:t> </a:t>
            </a:r>
          </a:p>
          <a:p>
            <a:pPr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085" y="0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SVM Code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4217" y="1423852"/>
            <a:ext cx="10147748" cy="500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49" y="0"/>
            <a:ext cx="8911687" cy="128089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Data Cleaning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3670" y="979714"/>
            <a:ext cx="8268787" cy="5454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1" y="0"/>
            <a:ext cx="8911687" cy="128089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Score Function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6730" y="926879"/>
            <a:ext cx="7808478" cy="5931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085" y="0"/>
            <a:ext cx="8911687" cy="128089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Tweet extraction and score plot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3224" y="1254034"/>
            <a:ext cx="8745917" cy="540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5287" y="0"/>
            <a:ext cx="8911687" cy="128089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Positive and negative words list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7368" t="19557" r="59604" b="26411"/>
          <a:stretch>
            <a:fillRect/>
          </a:stretch>
        </p:blipFill>
        <p:spPr bwMode="auto">
          <a:xfrm>
            <a:off x="560439" y="1283111"/>
            <a:ext cx="5180904" cy="538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 l="14256" t="21472" r="54005" b="22681"/>
          <a:stretch>
            <a:fillRect/>
          </a:stretch>
        </p:blipFill>
        <p:spPr bwMode="auto">
          <a:xfrm>
            <a:off x="6253317" y="1314133"/>
            <a:ext cx="5648632" cy="5588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091" y="193036"/>
            <a:ext cx="8911687" cy="1280890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Score Plots of Narendra Modi and Donald Trump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823" y="1789612"/>
            <a:ext cx="5525588" cy="458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30537" y="1802675"/>
            <a:ext cx="6092953" cy="4702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5462" y="0"/>
            <a:ext cx="8911687" cy="128089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Score Calculation for Polarity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5109" y="875211"/>
            <a:ext cx="7794707" cy="5826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048" y="0"/>
            <a:ext cx="8911687" cy="128089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Tweets , scores and polarity file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t="21169" r="20385" b="8065"/>
          <a:stretch>
            <a:fillRect/>
          </a:stretch>
        </p:blipFill>
        <p:spPr bwMode="auto">
          <a:xfrm>
            <a:off x="486696" y="1445342"/>
            <a:ext cx="10358846" cy="517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28" y="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Performing SVM Algorithm on the data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8568" y="914400"/>
            <a:ext cx="8239089" cy="5773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028" y="255401"/>
            <a:ext cx="8911687" cy="1280890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Polarity graphs of Narendra Modi and Donald Trump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 l="34686" t="17943" r="34596" b="12702"/>
          <a:stretch>
            <a:fillRect/>
          </a:stretch>
        </p:blipFill>
        <p:spPr bwMode="auto">
          <a:xfrm>
            <a:off x="412955" y="1784554"/>
            <a:ext cx="5014451" cy="48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/>
          <a:srcRect l="14143" t="29335" r="42557" b="26310"/>
          <a:stretch>
            <a:fillRect/>
          </a:stretch>
        </p:blipFill>
        <p:spPr bwMode="auto">
          <a:xfrm>
            <a:off x="5810865" y="1740311"/>
            <a:ext cx="5633883" cy="482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Sentiment Analysis 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500" dirty="0" smtClean="0">
                <a:latin typeface="Times New Roman" pitchFamily="18" charset="0"/>
                <a:cs typeface="Times New Roman" pitchFamily="18" charset="0"/>
              </a:rPr>
              <a:t>Opinion mining or sentiment analysis is computational study of people’s opinions, attitudes and emotions towards an entity.</a:t>
            </a:r>
          </a:p>
          <a:p>
            <a:r>
              <a:rPr lang="en-IN" sz="2500" dirty="0" smtClean="0">
                <a:latin typeface="Times New Roman" pitchFamily="18" charset="0"/>
                <a:cs typeface="Times New Roman" pitchFamily="18" charset="0"/>
              </a:rPr>
              <a:t>The difference between them is that opinion mining extracts and analyses people’s opinion about an entity while sentiment analysis identifies a sentiment expressed in a text and then analyses it.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Confusion matrix of Donald Trump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 t="33433" r="64214" b="7164"/>
          <a:stretch>
            <a:fillRect/>
          </a:stretch>
        </p:blipFill>
        <p:spPr bwMode="auto">
          <a:xfrm>
            <a:off x="2017486" y="1538514"/>
            <a:ext cx="8534400" cy="437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Confusion Matrix of Narendra Modi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 t="33731" r="42876" b="8657"/>
          <a:stretch>
            <a:fillRect/>
          </a:stretch>
        </p:blipFill>
        <p:spPr bwMode="auto">
          <a:xfrm>
            <a:off x="1393372" y="1625601"/>
            <a:ext cx="9869714" cy="460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Front end Output Screens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0171" y="1407885"/>
            <a:ext cx="10087429" cy="5021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086" y="0"/>
            <a:ext cx="10827657" cy="409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571" y="3222171"/>
            <a:ext cx="10856685" cy="3635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445" y="3076264"/>
            <a:ext cx="11659326" cy="359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400" y="0"/>
            <a:ext cx="11582399" cy="377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Results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3086" y="1306285"/>
            <a:ext cx="10406743" cy="5065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096" y="2605548"/>
            <a:ext cx="8915400" cy="377762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7200" dirty="0" smtClean="0">
                <a:latin typeface="Times New Roman" pitchFamily="18" charset="0"/>
                <a:cs typeface="Times New Roman" pitchFamily="18" charset="0"/>
              </a:rPr>
              <a:t>THANK YOU</a:t>
            </a:r>
            <a:endParaRPr lang="en-US" sz="7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Twitter 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Amount of  relevant data is much larger in twitter, as compared to traditional blogging sites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Twitter is accessible for general people other than bloggers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Why not other blogging sites??</a:t>
            </a:r>
          </a:p>
          <a:p>
            <a:pPr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  The main reason is, all the other sites have confidentially     of the accounts where as twitters can access all the accounts using the token keys. 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Inferential statistics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mining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Presidential and prime minister nominations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Election result prediction using tweets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 analysis on the tweets taken from twitter</a:t>
            </a:r>
          </a:p>
          <a:p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Flow of project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27200"/>
            <a:ext cx="8915400" cy="377762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Tweets extraction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Data cleaning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Apply algorithms</a:t>
            </a: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1. Classification of emotions</a:t>
            </a: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2. Classification of polarity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Predict the results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Compare the results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1796091" y="404948"/>
            <a:ext cx="8911687" cy="1280890"/>
          </a:xfrm>
        </p:spPr>
        <p:txBody>
          <a:bodyPr/>
          <a:lstStyle/>
          <a:p>
            <a:r>
              <a:rPr lang="en-IN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Systems: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5" name="Content Placeholder 5"/>
          <p:cNvSpPr>
            <a:spLocks noGrp="1"/>
          </p:cNvSpPr>
          <p:nvPr>
            <p:ph idx="1"/>
          </p:nvPr>
        </p:nvSpPr>
        <p:spPr>
          <a:xfrm>
            <a:off x="2223452" y="1793965"/>
            <a:ext cx="8915400" cy="3777622"/>
          </a:xfrm>
        </p:spPr>
        <p:txBody>
          <a:bodyPr>
            <a:no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existing system  works only on the data set which is constrained to a particular topic.       </a:t>
            </a:r>
          </a:p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sentiment analysis are performed by analysing the twitter posts about a specific domain using machine learning approach.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342" y="558798"/>
            <a:ext cx="8911687" cy="1280890"/>
          </a:xfrm>
        </p:spPr>
        <p:txBody>
          <a:bodyPr>
            <a:normAutofit/>
          </a:bodyPr>
          <a:lstStyle/>
          <a:p>
            <a:r>
              <a:rPr lang="en-IN" sz="4800" dirty="0" smtClean="0">
                <a:latin typeface="Times New Roman" pitchFamily="18" charset="0"/>
                <a:cs typeface="Times New Roman" pitchFamily="18" charset="0"/>
              </a:rPr>
              <a:t>Proposed System:</a:t>
            </a:r>
            <a:endParaRPr lang="en-IN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9496" y="1611086"/>
            <a:ext cx="9115109" cy="4672148"/>
          </a:xfrm>
        </p:spPr>
        <p:txBody>
          <a:bodyPr>
            <a:normAutofit/>
          </a:bodyPr>
          <a:lstStyle/>
          <a:p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In the proposed system, we have applied two algorithms for performing sentiment analysis.</a:t>
            </a:r>
          </a:p>
          <a:p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The two algorithms are Naive Bayes algorithm and SVM(Support Vector Machine).</a:t>
            </a:r>
          </a:p>
          <a:p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From the results obtained by both the algorithms, we determined which  algorithm gives accurate results and is better in performance.</a:t>
            </a:r>
          </a:p>
          <a:p>
            <a:pPr>
              <a:buNone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20643</TotalTime>
  <Words>676</Words>
  <Application>Microsoft Office PowerPoint</Application>
  <PresentationFormat>Custom</PresentationFormat>
  <Paragraphs>116</Paragraphs>
  <Slides>46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Wisp</vt:lpstr>
      <vt:lpstr>Sentiment Analysis On Twitter  Using Naive Bayes &amp; Support Vector Machine Algorithms</vt:lpstr>
      <vt:lpstr>Contents</vt:lpstr>
      <vt:lpstr>Abstract:</vt:lpstr>
      <vt:lpstr>Sentiment Analysis </vt:lpstr>
      <vt:lpstr>Why Twitter ?</vt:lpstr>
      <vt:lpstr>Domains</vt:lpstr>
      <vt:lpstr>Flow of project </vt:lpstr>
      <vt:lpstr>Existing Systems:</vt:lpstr>
      <vt:lpstr>Proposed System:</vt:lpstr>
      <vt:lpstr>System Requirements: </vt:lpstr>
      <vt:lpstr>UML Diagrams   Use case diagram</vt:lpstr>
      <vt:lpstr>Sequence diagram</vt:lpstr>
      <vt:lpstr>Class diagram</vt:lpstr>
      <vt:lpstr>Activity Diagram</vt:lpstr>
      <vt:lpstr>      </vt:lpstr>
      <vt:lpstr>Slide 16</vt:lpstr>
      <vt:lpstr>Extraction of Tweets </vt:lpstr>
      <vt:lpstr>Tweets of Donald Trump and Narendra Modi</vt:lpstr>
      <vt:lpstr>Data cleaning </vt:lpstr>
      <vt:lpstr>Generating data tables</vt:lpstr>
      <vt:lpstr>Data tables of Donald Trump and Narendra Modi</vt:lpstr>
      <vt:lpstr>Word cloud generation</vt:lpstr>
      <vt:lpstr>Word clouds of Donald Trump and Narendra Modi</vt:lpstr>
      <vt:lpstr>Emotion and Polarity</vt:lpstr>
      <vt:lpstr>     Emotion graphs of Donald Trump and Narendra Modi         </vt:lpstr>
      <vt:lpstr>Polarity graphs of Donald Trump and Narendra Modi</vt:lpstr>
      <vt:lpstr>Integration code</vt:lpstr>
      <vt:lpstr>Integrated emotion and polarity graphs of Narendra Modi and Donald Trump</vt:lpstr>
      <vt:lpstr>Algorithm used(SVM)</vt:lpstr>
      <vt:lpstr>SVM Code</vt:lpstr>
      <vt:lpstr>Data Cleaning</vt:lpstr>
      <vt:lpstr>Score Function</vt:lpstr>
      <vt:lpstr>Tweet extraction and score plot</vt:lpstr>
      <vt:lpstr>Positive and negative words list</vt:lpstr>
      <vt:lpstr>Score Plots of Narendra Modi and Donald Trump</vt:lpstr>
      <vt:lpstr>Score Calculation for Polarity</vt:lpstr>
      <vt:lpstr>Tweets , scores and polarity file</vt:lpstr>
      <vt:lpstr>Performing SVM Algorithm on the data</vt:lpstr>
      <vt:lpstr>Polarity graphs of Narendra Modi and Donald Trump</vt:lpstr>
      <vt:lpstr>Confusion matrix of Donald Trump</vt:lpstr>
      <vt:lpstr>Confusion Matrix of Narendra Modi</vt:lpstr>
      <vt:lpstr>Front end Output Screens </vt:lpstr>
      <vt:lpstr>Slide 43</vt:lpstr>
      <vt:lpstr>Slide 44</vt:lpstr>
      <vt:lpstr>Integrated Results </vt:lpstr>
      <vt:lpstr>Slide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Monitoring Twitter data using Sentiment Analysis</dc:title>
  <dc:creator>USER</dc:creator>
  <cp:lastModifiedBy>kamal</cp:lastModifiedBy>
  <cp:revision>181</cp:revision>
  <dcterms:created xsi:type="dcterms:W3CDTF">2017-12-24T03:18:03Z</dcterms:created>
  <dcterms:modified xsi:type="dcterms:W3CDTF">2018-04-26T17:35:10Z</dcterms:modified>
</cp:coreProperties>
</file>